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2" r:id="rId3"/>
    <p:sldId id="419" r:id="rId4"/>
    <p:sldId id="420" r:id="rId5"/>
    <p:sldId id="421" r:id="rId6"/>
    <p:sldId id="423" r:id="rId7"/>
    <p:sldId id="389" r:id="rId8"/>
    <p:sldId id="431" r:id="rId9"/>
    <p:sldId id="424" r:id="rId10"/>
    <p:sldId id="425" r:id="rId11"/>
    <p:sldId id="426" r:id="rId12"/>
    <p:sldId id="427" r:id="rId13"/>
    <p:sldId id="428" r:id="rId14"/>
    <p:sldId id="429" r:id="rId15"/>
    <p:sldId id="433" r:id="rId16"/>
    <p:sldId id="434" r:id="rId17"/>
    <p:sldId id="435" r:id="rId18"/>
    <p:sldId id="437" r:id="rId19"/>
    <p:sldId id="430" r:id="rId20"/>
    <p:sldId id="436" r:id="rId21"/>
    <p:sldId id="438" r:id="rId22"/>
    <p:sldId id="43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Yue" initials="TY" lastIdx="3" clrIdx="0"/>
  <p:cmAuthor id="1" name="Internal Use" initials="IU" lastIdx="7" clrIdx="1"/>
  <p:cmAuthor id="2" name="Berk Atikoglu" initials="B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4" autoAdjust="0"/>
    <p:restoredTop sz="94660" autoAdjust="0"/>
  </p:normalViewPr>
  <p:slideViewPr>
    <p:cSldViewPr>
      <p:cViewPr varScale="1">
        <p:scale>
          <a:sx n="97" d="100"/>
          <a:sy n="97" d="100"/>
        </p:scale>
        <p:origin x="-1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8"/>
    </p:cViewPr>
  </p:sorterViewPr>
  <p:notesViewPr>
    <p:cSldViewPr showGuides="1">
      <p:cViewPr varScale="1">
        <p:scale>
          <a:sx n="112" d="100"/>
          <a:sy n="112" d="100"/>
        </p:scale>
        <p:origin x="-418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t-ssd:Users:berk:Dropbox:tom_berk_share:sedcl-2012-slides:cache%20h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of unique keys out of total in </a:t>
            </a:r>
            <a:r>
              <a:rPr lang="en-US" baseline="0" dirty="0" smtClean="0"/>
              <a:t>unit time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5min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USR</c:v>
                </c:pt>
                <c:pt idx="1">
                  <c:v>APP</c:v>
                </c:pt>
                <c:pt idx="2">
                  <c:v>ETC</c:v>
                </c:pt>
                <c:pt idx="3">
                  <c:v>VAR</c:v>
                </c:pt>
                <c:pt idx="4">
                  <c:v>SYS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74.7</c:v>
                </c:pt>
                <c:pt idx="1">
                  <c:v>43.0</c:v>
                </c:pt>
                <c:pt idx="2">
                  <c:v>44.5</c:v>
                </c:pt>
                <c:pt idx="3">
                  <c:v>33.4</c:v>
                </c:pt>
                <c:pt idx="4">
                  <c:v>18.4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60min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USR</c:v>
                </c:pt>
                <c:pt idx="1">
                  <c:v>APP</c:v>
                </c:pt>
                <c:pt idx="2">
                  <c:v>ETC</c:v>
                </c:pt>
                <c:pt idx="3">
                  <c:v>VAR</c:v>
                </c:pt>
                <c:pt idx="4">
                  <c:v>SYS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34.6</c:v>
                </c:pt>
                <c:pt idx="1">
                  <c:v>22.4</c:v>
                </c:pt>
                <c:pt idx="2">
                  <c:v>20.7</c:v>
                </c:pt>
                <c:pt idx="3">
                  <c:v>15.3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22381384"/>
        <c:axId val="2122529128"/>
      </c:barChart>
      <c:catAx>
        <c:axId val="2122381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2529128"/>
        <c:crosses val="autoZero"/>
        <c:auto val="1"/>
        <c:lblAlgn val="ctr"/>
        <c:lblOffset val="100"/>
        <c:noMultiLvlLbl val="0"/>
      </c:catAx>
      <c:valAx>
        <c:axId val="212252912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2122381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explosion val="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Sheet1!$A$3:$A$6</c:f>
              <c:strCache>
                <c:ptCount val="4"/>
                <c:pt idx="0">
                  <c:v>hit</c:v>
                </c:pt>
                <c:pt idx="1">
                  <c:v>miss: compulsory</c:v>
                </c:pt>
                <c:pt idx="2">
                  <c:v>miss: capacity</c:v>
                </c:pt>
                <c:pt idx="3">
                  <c:v>miss: invalidation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0.814</c:v>
                </c:pt>
                <c:pt idx="1">
                  <c:v>0.13</c:v>
                </c:pt>
                <c:pt idx="2">
                  <c:v>0.041</c:v>
                </c:pt>
                <c:pt idx="3">
                  <c:v>0.015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3.0"/>
        <c:secondPieSize val="75"/>
        <c:serLines/>
      </c:ofPieChart>
    </c:plotArea>
    <c:legend>
      <c:legendPos val="t"/>
      <c:layout>
        <c:manualLayout>
          <c:xMode val="edge"/>
          <c:yMode val="edge"/>
          <c:x val="0.0"/>
          <c:y val="0.152059925093633"/>
          <c:w val="0.99870545018124"/>
          <c:h val="0.23345188592998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044756-710E-6B43-97B1-511E38E3459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7BD03-F7E2-2743-AF31-44ECDFEB7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9BA8B00-078B-5447-812D-5728B451341C}" type="datetime1">
              <a:rPr lang="en-US"/>
              <a:pPr/>
              <a:t>6/11/12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7E8E179-6C16-7844-9682-2555F51A3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I capture </a:t>
            </a:r>
            <a:r>
              <a:rPr lang="en-US" dirty="0" err="1" smtClean="0"/>
              <a:t>memcache</a:t>
            </a:r>
            <a:r>
              <a:rPr lang="en-US" dirty="0" smtClean="0"/>
              <a:t> traces and give you some statistics from the traces captured at Facebook servers.</a:t>
            </a:r>
          </a:p>
          <a:p>
            <a:endParaRPr lang="en-US" dirty="0"/>
          </a:p>
          <a:p>
            <a:r>
              <a:rPr lang="en-US" dirty="0" smtClean="0"/>
              <a:t>R2D2 which is a scheme to improve network performance in datacenters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E179-6C16-7844-9682-2555F51A3CB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>
              <a:alpha val="7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C8AF-254E-D046-BA8E-7971D56AA9E5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4B79-B4A7-414F-A51E-4A31AD849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stanford-logo-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5334000"/>
            <a:ext cx="1428750" cy="14287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779F-FA14-EC4B-81F5-D79A87A503D3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6E12-10CA-8342-8522-43B67FA14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gradFill>
            <a:gsLst>
              <a:gs pos="0">
                <a:srgbClr val="777777">
                  <a:alpha val="33000"/>
                </a:srgbClr>
              </a:gs>
              <a:gs pos="100000">
                <a:srgbClr val="EAEAEA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EC11-C9E7-2746-BCC1-D6C0DE8A1F7F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33D5-4539-C542-8DC5-6D6B71419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ford-logo-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10191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65-B0B5-B840-88D6-B059DDD206C5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chemeClr val="tx1">
              <a:alpha val="7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B0C9-DDBD-B149-B13C-3EA8C438EF4E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142B-6DDA-914A-92F0-23C154896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nford-logo-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10191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4404-2025-BC42-83CE-AAC107A0D86C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B3B4474-7C77-B14A-8C16-99CC9A0D23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ford-logo-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10191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5A06-6E70-3248-80D4-5AD7A1F794A1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3E2F1F0C-AF3D-9D4A-91DA-DFC48360C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F0A3-D921-134D-BB8C-DB17EF40E380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B0ED-E6DF-0244-8544-E76D68D4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F715-628A-E340-AD2A-721BEFBEEFD7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A97-0C18-3940-9E52-0E8957761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B4C-6D41-1441-B68C-8A21F7902CFD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A971-2C09-5F40-A461-064687C7F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C4A19D-E2E0-624A-AF23-F563E9BBFB47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9B2DF1-2060-A642-A5D8-95A4FF1B0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777777">
                  <a:alpha val="33000"/>
                </a:srgbClr>
              </a:gs>
              <a:gs pos="100000">
                <a:srgbClr val="EAEAEA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777777">
                  <a:alpha val="18000"/>
                </a:srgbClr>
              </a:gs>
              <a:gs pos="100000">
                <a:srgbClr val="EAEAEA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CC241C1-EEB9-B042-9EB4-A52157EEB421}" type="datetime1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+mj-lt"/>
              </a:defRPr>
            </a:lvl1pPr>
          </a:lstStyle>
          <a:p>
            <a:fld id="{D9DC2ECC-D741-B94E-A2C5-6CB0CADF2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162800" cy="17557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Workload Analysis of a Large-Scale Key-Value Store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7010400" cy="1499616"/>
          </a:xfrm>
        </p:spPr>
        <p:txBody>
          <a:bodyPr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Berk Atikoglu, </a:t>
            </a:r>
            <a:r>
              <a:rPr lang="en-US" sz="2400" dirty="0" err="1" smtClean="0">
                <a:solidFill>
                  <a:schemeClr val="tx1"/>
                </a:solidFill>
              </a:rPr>
              <a:t>Yuehai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Eitan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Fracthenberg</a:t>
            </a:r>
            <a:r>
              <a:rPr lang="en-US" sz="2400" dirty="0" smtClean="0">
                <a:solidFill>
                  <a:schemeClr val="tx1"/>
                </a:solidFill>
              </a:rPr>
              <a:t>, Song </a:t>
            </a:r>
            <a:r>
              <a:rPr lang="en-US" sz="2400" dirty="0" err="1" smtClean="0">
                <a:solidFill>
                  <a:schemeClr val="tx1"/>
                </a:solidFill>
              </a:rPr>
              <a:t>Yiang</a:t>
            </a:r>
            <a:r>
              <a:rPr lang="en-US" sz="2400" dirty="0" smtClean="0">
                <a:solidFill>
                  <a:schemeClr val="tx1"/>
                </a:solidFill>
              </a:rPr>
              <a:t>, Mike </a:t>
            </a:r>
            <a:r>
              <a:rPr lang="en-US" sz="2400" dirty="0" err="1" smtClean="0">
                <a:solidFill>
                  <a:schemeClr val="tx1"/>
                </a:solidFill>
              </a:rPr>
              <a:t>Paleczny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Size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1828800"/>
            <a:ext cx="0" cy="7620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1383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90% of VAR keys are 31B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1764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USR keys are 16B or 21B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133600"/>
            <a:ext cx="838200" cy="1524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key_size_cdf_pres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3120"/>
            <a:ext cx="6531429" cy="457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8200" y="3821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ETC is </a:t>
            </a:r>
            <a:r>
              <a:rPr lang="en-US" b="1" dirty="0" smtClean="0"/>
              <a:t>heterogeneous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648200" y="3276600"/>
            <a:ext cx="457200" cy="6096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Size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USR values are only 2B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1714500" y="1893332"/>
            <a:ext cx="952500" cy="392668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alue_size_cdf_pres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3120"/>
            <a:ext cx="6531429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90% of values are smaller than 500B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876800" y="2819400"/>
            <a:ext cx="381000" cy="2286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 Size </a:t>
            </a:r>
            <a:r>
              <a:rPr lang="en-US" sz="4000" dirty="0" smtClean="0"/>
              <a:t>Dist. By Overall Weight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459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90% </a:t>
            </a:r>
            <a:r>
              <a:rPr lang="en-US" b="1" dirty="0" smtClean="0"/>
              <a:t>of data is generated by </a:t>
            </a:r>
            <a:r>
              <a:rPr lang="en-US" b="1" dirty="0" smtClean="0"/>
              <a:t>values of 500B or smaller  except ETC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1828800"/>
            <a:ext cx="0" cy="4572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alue_bytes_cdf_pres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3120"/>
            <a:ext cx="6531429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3505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90% </a:t>
            </a:r>
            <a:r>
              <a:rPr lang="en-US" b="1" dirty="0" smtClean="0"/>
              <a:t>is 10KB or smaller values </a:t>
            </a:r>
            <a:r>
              <a:rPr lang="en-US" b="1" dirty="0" smtClean="0"/>
              <a:t>for ETC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67400" y="2971800"/>
            <a:ext cx="76200" cy="4572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Rate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m_cmd_time_ne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94560"/>
            <a:ext cx="4572000" cy="3200400"/>
          </a:xfrm>
          <a:prstGeom prst="rect">
            <a:avLst/>
          </a:prstGeom>
        </p:spPr>
      </p:pic>
      <p:pic>
        <p:nvPicPr>
          <p:cNvPr id="9" name="Picture 8" descr="cke_cmd_time_new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560"/>
            <a:ext cx="4572000" cy="32004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19200" y="2743200"/>
            <a:ext cx="609600" cy="1981200"/>
          </a:xfrm>
          <a:prstGeom prst="ellipse">
            <a:avLst/>
          </a:prstGeom>
          <a:noFill/>
          <a:ln w="57150" cmpd="sng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160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pools show diurnal pattern except SYS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Rate Over Time (ETC)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wildcard2_cmd_time_ne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0"/>
            <a:ext cx="4572000" cy="3200400"/>
          </a:xfrm>
          <a:prstGeom prst="rect">
            <a:avLst/>
          </a:prstGeom>
        </p:spPr>
      </p:pic>
      <p:pic>
        <p:nvPicPr>
          <p:cNvPr id="6" name="Picture 5" descr="zoom_wildcard2_cmd_time_new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94560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Night time in Western </a:t>
            </a:r>
            <a:r>
              <a:rPr lang="en-US" b="1" dirty="0" err="1" smtClean="0"/>
              <a:t>Semiphere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46520" y="4800600"/>
            <a:ext cx="0" cy="10668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86600" y="2133600"/>
            <a:ext cx="0" cy="13716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1676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North America starts its day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rgbClr val="D9D9D9"/>
                </a:solidFill>
              </a:rPr>
              <a:t>Workload Characteristics</a:t>
            </a:r>
          </a:p>
          <a:p>
            <a:pPr>
              <a:lnSpc>
                <a:spcPct val="200000"/>
              </a:lnSpc>
            </a:pPr>
            <a:r>
              <a:rPr lang="en-US" sz="5400" dirty="0" smtClean="0"/>
              <a:t>Locality, Cache Behavior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key_cdf_reve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8490857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44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0.0003% of keys in 10% of requests in ETC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2133600"/>
            <a:ext cx="304800" cy="11430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52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% of keys in 55% of requests in ETC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4800600" y="2170331"/>
            <a:ext cx="990600" cy="420469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152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frequent 50% of keys in 1% of requests in ETC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72400" y="2133600"/>
            <a:ext cx="0" cy="3048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2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12278471"/>
              </p:ext>
            </p:extLst>
          </p:nvPr>
        </p:nvGraphicFramePr>
        <p:xfrm>
          <a:off x="1524000" y="2260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0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Period of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reuse_60min_cd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3120"/>
            <a:ext cx="6531428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99.9% of SYS keys are reused in 1hr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981200"/>
            <a:ext cx="533400" cy="3810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88</a:t>
            </a:r>
            <a:r>
              <a:rPr lang="en-US" b="1" dirty="0" smtClean="0"/>
              <a:t>.5% of ETC keys are reused in 1hr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457200" cy="23622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96.4% of ETC keys are reused in 6hr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05200" y="2057400"/>
            <a:ext cx="1752600" cy="9144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5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i_hitrate_time_ne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265714" cy="2286000"/>
          </a:xfrm>
          <a:prstGeom prst="rect">
            <a:avLst/>
          </a:prstGeom>
        </p:spPr>
      </p:pic>
      <p:pic>
        <p:nvPicPr>
          <p:cNvPr id="7" name="Picture 6" descr="pho_hitrate_time_new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24000"/>
            <a:ext cx="3265714" cy="2286000"/>
          </a:xfrm>
          <a:prstGeom prst="rect">
            <a:avLst/>
          </a:prstGeom>
        </p:spPr>
      </p:pic>
      <p:pic>
        <p:nvPicPr>
          <p:cNvPr id="8" name="Picture 7" descr="wildcard_hitrate_time_new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0"/>
            <a:ext cx="3265714" cy="2286000"/>
          </a:xfrm>
          <a:prstGeom prst="rect">
            <a:avLst/>
          </a:prstGeom>
        </p:spPr>
      </p:pic>
      <p:pic>
        <p:nvPicPr>
          <p:cNvPr id="9" name="Picture 8" descr="cke_hitrate_time_new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486" y="3810000"/>
            <a:ext cx="3265714" cy="2286000"/>
          </a:xfrm>
          <a:prstGeom prst="rect">
            <a:avLst/>
          </a:prstGeom>
        </p:spPr>
      </p:pic>
      <p:pic>
        <p:nvPicPr>
          <p:cNvPr id="10" name="Picture 9" descr="sm_hitrate_time_new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286" y="3810000"/>
            <a:ext cx="3265714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16184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98.2%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6184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92.9%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16184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81.4%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9044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93.7%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9044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98.7%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611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7315200" y="1524000"/>
            <a:ext cx="12192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  <a:endCxn id="17" idx="2"/>
          </p:cNvCxnSpPr>
          <p:nvPr/>
        </p:nvCxnSpPr>
        <p:spPr>
          <a:xfrm flipV="1">
            <a:off x="7010400" y="1790700"/>
            <a:ext cx="304800" cy="5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Analyze </a:t>
            </a:r>
            <a:r>
              <a:rPr lang="en-US" sz="4000" dirty="0" err="1" smtClean="0"/>
              <a:t>Memcached</a:t>
            </a:r>
            <a:r>
              <a:rPr lang="en-US" sz="4000" dirty="0" smtClean="0"/>
              <a:t> at </a:t>
            </a:r>
            <a:r>
              <a:rPr lang="en-US" sz="4000" dirty="0" err="1" smtClean="0"/>
              <a:t>Facebook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+284,000,000,000 requests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5 different use cases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Workload </a:t>
            </a:r>
            <a:r>
              <a:rPr lang="en-US" dirty="0"/>
              <a:t>characteristics, locality, cache effectiveness</a:t>
            </a:r>
            <a:endParaRPr lang="en-US" dirty="0" smtClean="0"/>
          </a:p>
          <a:p>
            <a:pPr>
              <a:spcAft>
                <a:spcPts val="3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ETC Cache Misses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22723"/>
              </p:ext>
            </p:extLst>
          </p:nvPr>
        </p:nvGraphicFramePr>
        <p:xfrm>
          <a:off x="2133600" y="1752600"/>
          <a:ext cx="5334000" cy="106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0200"/>
                <a:gridCol w="1905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Compulsory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Capacity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Invalidation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70%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22%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85340"/>
              </p:ext>
            </p:extLst>
          </p:nvPr>
        </p:nvGraphicFramePr>
        <p:xfrm>
          <a:off x="615950" y="2971800"/>
          <a:ext cx="708025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23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endParaRPr lang="en-US" sz="2400" dirty="0" smtClean="0"/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dirty="0" smtClean="0"/>
              <a:t>Analyzed 5 different </a:t>
            </a:r>
            <a:r>
              <a:rPr lang="en-US" sz="2400" dirty="0" err="1" smtClean="0"/>
              <a:t>memcached</a:t>
            </a:r>
            <a:r>
              <a:rPr lang="en-US" sz="2400" dirty="0" smtClean="0"/>
              <a:t> use cases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dirty="0" smtClean="0"/>
              <a:t>Different applications of </a:t>
            </a:r>
            <a:r>
              <a:rPr lang="en-US" sz="2400" dirty="0" err="1" smtClean="0"/>
              <a:t>memcached</a:t>
            </a:r>
            <a:r>
              <a:rPr lang="en-US" sz="2400" dirty="0" smtClean="0"/>
              <a:t> have extreme variations in access patterns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dirty="0" smtClean="0"/>
              <a:t>Answered pertinent questions to improve Facebook’s </a:t>
            </a:r>
            <a:r>
              <a:rPr lang="en-US" sz="2400" dirty="0" err="1" smtClean="0"/>
              <a:t>memcached</a:t>
            </a:r>
            <a:r>
              <a:rPr lang="en-US" sz="2400" dirty="0" smtClean="0"/>
              <a:t> </a:t>
            </a:r>
            <a:r>
              <a:rPr lang="en-US" sz="2400" dirty="0" smtClean="0"/>
              <a:t>usage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Caching Important?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914400" cy="9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914400" cy="64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914400" cy="9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914400" cy="9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hape 12"/>
          <p:cNvCxnSpPr>
            <a:stCxn id="10" idx="3"/>
            <a:endCxn id="6" idx="2"/>
          </p:cNvCxnSpPr>
          <p:nvPr/>
        </p:nvCxnSpPr>
        <p:spPr>
          <a:xfrm flipV="1">
            <a:off x="2819400" y="2705792"/>
            <a:ext cx="3048000" cy="872950"/>
          </a:xfrm>
          <a:prstGeom prst="bentConnector2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10" idx="3"/>
            <a:endCxn id="9" idx="0"/>
          </p:cNvCxnSpPr>
          <p:nvPr/>
        </p:nvCxnSpPr>
        <p:spPr>
          <a:xfrm>
            <a:off x="2819400" y="3578742"/>
            <a:ext cx="1981200" cy="1374258"/>
          </a:xfrm>
          <a:prstGeom prst="bentConnector2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0"/>
            <a:endCxn id="10" idx="3"/>
          </p:cNvCxnSpPr>
          <p:nvPr/>
        </p:nvCxnSpPr>
        <p:spPr>
          <a:xfrm rot="16200000" flipV="1">
            <a:off x="3656271" y="2741871"/>
            <a:ext cx="1374258" cy="3048000"/>
          </a:xfrm>
          <a:prstGeom prst="bentConnector2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8" idx="0"/>
            <a:endCxn id="10" idx="3"/>
          </p:cNvCxnSpPr>
          <p:nvPr/>
        </p:nvCxnSpPr>
        <p:spPr>
          <a:xfrm rot="16200000" flipV="1">
            <a:off x="4380171" y="2017971"/>
            <a:ext cx="1374258" cy="4495800"/>
          </a:xfrm>
          <a:prstGeom prst="bentConnector2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3"/>
            <a:endCxn id="11" idx="3"/>
          </p:cNvCxnSpPr>
          <p:nvPr/>
        </p:nvCxnSpPr>
        <p:spPr>
          <a:xfrm>
            <a:off x="2819400" y="2511942"/>
            <a:ext cx="1588" cy="2667000"/>
          </a:xfrm>
          <a:prstGeom prst="bentConnector3">
            <a:avLst>
              <a:gd name="adj1" fmla="val 31586902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5410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Cache Servers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563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Web Servers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158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Database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Understand workload characteristics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Identify factors affecting performance</a:t>
            </a:r>
            <a:endParaRPr lang="en-US" dirty="0"/>
          </a:p>
          <a:p>
            <a:pPr>
              <a:spcAft>
                <a:spcPts val="3600"/>
              </a:spcAft>
            </a:pPr>
            <a:r>
              <a:rPr lang="en-US" dirty="0" smtClean="0"/>
              <a:t>Provide a benchmark for future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Distributed memory caching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Key-value store for small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4903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4903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903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49030"/>
            <a:ext cx="914400" cy="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00400" y="4191000"/>
            <a:ext cx="1981200" cy="5334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Hash Function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2"/>
            <a:endCxn id="6" idx="0"/>
          </p:cNvCxnSpPr>
          <p:nvPr/>
        </p:nvCxnSpPr>
        <p:spPr>
          <a:xfrm flipH="1">
            <a:off x="3276600" y="4724400"/>
            <a:ext cx="914400" cy="82463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6019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Memcached</a:t>
            </a:r>
            <a:r>
              <a:rPr lang="en-US" sz="2000" dirty="0" smtClean="0"/>
              <a:t> Servers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4191000" y="3429000"/>
            <a:ext cx="0" cy="7620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3505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Key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r>
              <a:rPr lang="en-US" dirty="0" smtClean="0"/>
              <a:t>Capture traces through a Linux Kernel Module (LKM)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Process traces with Hive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42921"/>
              </p:ext>
            </p:extLst>
          </p:nvPr>
        </p:nvGraphicFramePr>
        <p:xfrm>
          <a:off x="3124200" y="3317240"/>
          <a:ext cx="243840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Memcached</a:t>
                      </a:r>
                      <a:endParaRPr lang="en-US" b="0" i="0" dirty="0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 (TCP/UDP)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Ethernet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438400" y="3698240"/>
            <a:ext cx="685800" cy="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34696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LKM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42804"/>
              </p:ext>
            </p:extLst>
          </p:nvPr>
        </p:nvGraphicFramePr>
        <p:xfrm>
          <a:off x="457200" y="2380489"/>
          <a:ext cx="8229600" cy="318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752600"/>
                <a:gridCol w="5410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Pool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USR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Few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User-account status information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APP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Dozens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Object </a:t>
                      </a:r>
                      <a:r>
                        <a:rPr lang="en-US" sz="2400" baseline="0" dirty="0" smtClean="0"/>
                        <a:t>metadata of a popular application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SYS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Few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System data on service location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VAR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Dozens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Server-side browser information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ETC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Hundreds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Nonspecific, general purpose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04800" y="4056889"/>
            <a:ext cx="10668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2133600"/>
            <a:ext cx="0" cy="1923289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1752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Contains</a:t>
            </a:r>
            <a:r>
              <a:rPr lang="en-US" b="1" dirty="0" smtClean="0"/>
              <a:t> server related information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228600" y="5105400"/>
            <a:ext cx="10668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3" idx="4"/>
          </p:cNvCxnSpPr>
          <p:nvPr/>
        </p:nvCxnSpPr>
        <p:spPr>
          <a:xfrm flipV="1">
            <a:off x="762000" y="5562600"/>
            <a:ext cx="0" cy="457200"/>
          </a:xfrm>
          <a:prstGeom prst="straightConnector1">
            <a:avLst/>
          </a:prstGeom>
          <a:ln>
            <a:solidFill>
              <a:schemeClr val="accent1">
                <a:alpha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60314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Anything that doesn’t belong to a specific pool goes to 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50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/>
              <a:t>Workload Characteristics</a:t>
            </a:r>
          </a:p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</a:rPr>
              <a:t>Locality, Cache Behavior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14" descr="cmd_distrib_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3120"/>
            <a:ext cx="6531429" cy="45720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895600" y="2590800"/>
            <a:ext cx="1066800" cy="3962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>
            <a:off x="3429000" y="19812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7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&gt; 99.8% GET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1916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GET:UPDATE = 30:1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4572000" y="4191000"/>
            <a:ext cx="914400" cy="2286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5029200" y="2362200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ford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42917</TotalTime>
  <Words>474</Words>
  <Application>Microsoft Macintosh PowerPoint</Application>
  <PresentationFormat>On-screen Show (4:3)</PresentationFormat>
  <Paragraphs>136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Stanford</vt:lpstr>
      <vt:lpstr>Workload Analysis of a Large-Scale Key-Value Store </vt:lpstr>
      <vt:lpstr>Analyze Memcached at Facebook</vt:lpstr>
      <vt:lpstr>Why Is Caching Important? </vt:lpstr>
      <vt:lpstr>Motivation</vt:lpstr>
      <vt:lpstr>Memcached</vt:lpstr>
      <vt:lpstr>Tracing Methodology</vt:lpstr>
      <vt:lpstr>Facebook Deployment</vt:lpstr>
      <vt:lpstr>Analysis</vt:lpstr>
      <vt:lpstr>Request Composition</vt:lpstr>
      <vt:lpstr>Key Size Distribution</vt:lpstr>
      <vt:lpstr>Value Size Distribution</vt:lpstr>
      <vt:lpstr>Value Size Dist. By Overall Weight</vt:lpstr>
      <vt:lpstr>Request Rate Over Time</vt:lpstr>
      <vt:lpstr>Request Rate Over Time (ETC)</vt:lpstr>
      <vt:lpstr>Analysis</vt:lpstr>
      <vt:lpstr>Repeating Keys</vt:lpstr>
      <vt:lpstr>Locality Over Time</vt:lpstr>
      <vt:lpstr>Reuse Period of Keys</vt:lpstr>
      <vt:lpstr>Hit Rate</vt:lpstr>
      <vt:lpstr>Causes of ETC Cache Misses</vt:lpstr>
      <vt:lpstr>Conclusion</vt:lpstr>
      <vt:lpstr>Thank You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R2D2: Scalable, Reliable and Rapid Data Delivery for Data Centers</dc:title>
  <dc:creator>yuethomas</dc:creator>
  <cp:lastModifiedBy>Berk Atikoglu</cp:lastModifiedBy>
  <cp:revision>819</cp:revision>
  <cp:lastPrinted>2010-03-29T22:51:02Z</cp:lastPrinted>
  <dcterms:created xsi:type="dcterms:W3CDTF">2012-06-05T08:15:52Z</dcterms:created>
  <dcterms:modified xsi:type="dcterms:W3CDTF">2012-06-12T08:41:54Z</dcterms:modified>
</cp:coreProperties>
</file>